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1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8488A2-BC1B-DA85-5BD2-8376B70A3819}" v="695" dt="2020-05-09T21:00:36.780"/>
    <p1510:client id="{4C4D42C8-BB61-5B3D-226E-415A8EF4158E}" v="92" dt="2020-05-16T14:13:21.2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8" descr="A picture containing food, indoor, cake, chocolate&#10;&#10;Description generated with very high confidence">
            <a:extLst>
              <a:ext uri="{FF2B5EF4-FFF2-40B4-BE49-F238E27FC236}">
                <a16:creationId xmlns:a16="http://schemas.microsoft.com/office/drawing/2014/main" id="{450921C6-1A36-4D12-846B-B57E9445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54" b="1176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3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en-US" b="1" dirty="0" err="1">
                <a:cs typeface="Calibri Light"/>
              </a:rPr>
              <a:t>Cukiernik</a:t>
            </a:r>
            <a:endParaRPr lang="en-US" b="1" dirty="0" err="1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3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9" descr="A picture containing indoor, table, sitting, computer&#10;&#10;Description generated with very high confidence">
            <a:extLst>
              <a:ext uri="{FF2B5EF4-FFF2-40B4-BE49-F238E27FC236}">
                <a16:creationId xmlns:a16="http://schemas.microsoft.com/office/drawing/2014/main" id="{8D173E23-97BF-4444-9835-42843157F9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00"/>
          <a:stretch/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32" name="Freeform: Shape 35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3" name="Freeform: Shape 37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ED002B-F692-4DF9-8306-EE08007B1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5728"/>
          </a:xfrm>
        </p:spPr>
        <p:txBody>
          <a:bodyPr anchor="b">
            <a:normAutofit/>
          </a:bodyPr>
          <a:lstStyle/>
          <a:p>
            <a:r>
              <a:rPr lang="en-US" sz="2800" b="1" dirty="0">
                <a:cs typeface="Calibri Light"/>
              </a:rPr>
              <a:t>Opis </a:t>
            </a:r>
            <a:r>
              <a:rPr lang="en-US" sz="2800" b="1">
                <a:cs typeface="Calibri Light"/>
              </a:rPr>
              <a:t>zawodu</a:t>
            </a:r>
            <a:endParaRPr lang="en-US" sz="2800" b="1"/>
          </a:p>
        </p:txBody>
      </p:sp>
      <p:sp>
        <p:nvSpPr>
          <p:cNvPr id="35" name="Rectangle 39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Rectangle 41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759F3-9B00-4191-BADD-61BFA8661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2000" err="1">
                <a:cs typeface="Calibri" panose="020F0502020204030204"/>
              </a:rPr>
              <a:t>Praca</a:t>
            </a:r>
            <a:r>
              <a:rPr lang="en-US" sz="2000" dirty="0">
                <a:cs typeface="Calibri" panose="020F0502020204030204"/>
              </a:rPr>
              <a:t> </a:t>
            </a:r>
            <a:r>
              <a:rPr lang="en-US" sz="2000" err="1">
                <a:cs typeface="Calibri" panose="020F0502020204030204"/>
              </a:rPr>
              <a:t>cukiernika</a:t>
            </a:r>
            <a:r>
              <a:rPr lang="en-US" sz="2000" dirty="0">
                <a:cs typeface="Calibri" panose="020F0502020204030204"/>
              </a:rPr>
              <a:t> </a:t>
            </a:r>
            <a:r>
              <a:rPr lang="en-US" sz="2000" err="1">
                <a:cs typeface="Calibri" panose="020F0502020204030204"/>
              </a:rPr>
              <a:t>polega</a:t>
            </a:r>
            <a:r>
              <a:rPr lang="en-US" sz="2000" dirty="0">
                <a:cs typeface="Calibri" panose="020F0502020204030204"/>
              </a:rPr>
              <a:t> w </a:t>
            </a:r>
            <a:r>
              <a:rPr lang="en-US" sz="2000" err="1">
                <a:cs typeface="Calibri" panose="020F0502020204030204"/>
              </a:rPr>
              <a:t>głównej</a:t>
            </a:r>
            <a:r>
              <a:rPr lang="en-US" sz="2000" dirty="0">
                <a:cs typeface="Calibri" panose="020F0502020204030204"/>
              </a:rPr>
              <a:t> </a:t>
            </a:r>
            <a:r>
              <a:rPr lang="en-US" sz="2000" err="1">
                <a:cs typeface="Calibri" panose="020F0502020204030204"/>
              </a:rPr>
              <a:t>mierze</a:t>
            </a:r>
            <a:r>
              <a:rPr lang="en-US" sz="2000" dirty="0">
                <a:cs typeface="Calibri" panose="020F0502020204030204"/>
              </a:rPr>
              <a:t> </a:t>
            </a:r>
            <a:r>
              <a:rPr lang="en-US" sz="2000" err="1">
                <a:cs typeface="Calibri" panose="020F0502020204030204"/>
              </a:rPr>
              <a:t>na</a:t>
            </a:r>
            <a:r>
              <a:rPr lang="en-US" sz="2000" dirty="0">
                <a:cs typeface="Calibri" panose="020F0502020204030204"/>
              </a:rPr>
              <a:t> </a:t>
            </a:r>
            <a:r>
              <a:rPr lang="en-US" sz="2000" err="1">
                <a:cs typeface="Calibri" panose="020F0502020204030204"/>
              </a:rPr>
              <a:t>produkcji</a:t>
            </a:r>
            <a:r>
              <a:rPr lang="en-US" sz="2000" dirty="0">
                <a:cs typeface="Calibri" panose="020F0502020204030204"/>
              </a:rPr>
              <a:t> </a:t>
            </a:r>
            <a:r>
              <a:rPr lang="en-US" sz="2000" err="1">
                <a:cs typeface="Calibri" panose="020F0502020204030204"/>
              </a:rPr>
              <a:t>ciast</a:t>
            </a:r>
            <a:r>
              <a:rPr lang="en-US" sz="2000" dirty="0">
                <a:cs typeface="Calibri" panose="020F0502020204030204"/>
              </a:rPr>
              <a:t>, </a:t>
            </a:r>
            <a:r>
              <a:rPr lang="en-US" sz="2000" err="1">
                <a:ea typeface="+mn-lt"/>
                <a:cs typeface="+mn-lt"/>
              </a:rPr>
              <a:t>ciastek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tortów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deserów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cukierków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pieczywa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cukierniczego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lodów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oraz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elementów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dekoracyjnych</a:t>
            </a:r>
            <a:r>
              <a:rPr lang="en-US" sz="2000" dirty="0">
                <a:ea typeface="+mn-lt"/>
                <a:cs typeface="+mn-lt"/>
              </a:rPr>
              <a:t>. </a:t>
            </a:r>
            <a:r>
              <a:rPr lang="en-US" sz="2000" err="1">
                <a:ea typeface="+mn-lt"/>
                <a:cs typeface="+mn-lt"/>
              </a:rPr>
              <a:t>Zawód</a:t>
            </a:r>
            <a:r>
              <a:rPr lang="en-US" sz="2000" dirty="0">
                <a:ea typeface="+mn-lt"/>
                <a:cs typeface="+mn-lt"/>
              </a:rPr>
              <a:t> ten </a:t>
            </a:r>
            <a:r>
              <a:rPr lang="en-US" sz="2000" err="1">
                <a:ea typeface="+mn-lt"/>
                <a:cs typeface="+mn-lt"/>
              </a:rPr>
              <a:t>wymaga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wyobraźni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oraz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kreatywności</a:t>
            </a:r>
            <a:r>
              <a:rPr lang="en-US" sz="2000" dirty="0">
                <a:ea typeface="+mn-lt"/>
                <a:cs typeface="+mn-lt"/>
              </a:rPr>
              <a:t>. </a:t>
            </a:r>
            <a:r>
              <a:rPr lang="en-US" sz="2000" err="1">
                <a:ea typeface="+mn-lt"/>
                <a:cs typeface="+mn-lt"/>
              </a:rPr>
              <a:t>Wielu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cukierników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tworzy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autorskie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wyroby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cukiernicze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err="1">
                <a:ea typeface="+mn-lt"/>
                <a:cs typeface="+mn-lt"/>
              </a:rPr>
              <a:t>które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bardzo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często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stają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się</a:t>
            </a:r>
            <a:r>
              <a:rPr lang="en-US" sz="2000" dirty="0">
                <a:ea typeface="+mn-lt"/>
                <a:cs typeface="+mn-lt"/>
              </a:rPr>
              <a:t> ich </a:t>
            </a:r>
            <a:r>
              <a:rPr lang="en-US" sz="2000" err="1">
                <a:ea typeface="+mn-lt"/>
                <a:cs typeface="+mn-lt"/>
              </a:rPr>
              <a:t>wizytówką</a:t>
            </a:r>
            <a:r>
              <a:rPr lang="en-US" sz="2000" dirty="0">
                <a:ea typeface="+mn-lt"/>
                <a:cs typeface="+mn-lt"/>
              </a:rPr>
              <a:t> w </a:t>
            </a:r>
            <a:r>
              <a:rPr lang="en-US" sz="2000" err="1">
                <a:ea typeface="+mn-lt"/>
                <a:cs typeface="+mn-lt"/>
              </a:rPr>
              <a:t>środkowisku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zawodowym</a:t>
            </a:r>
            <a:r>
              <a:rPr lang="en-US" sz="2000" dirty="0">
                <a:ea typeface="+mn-lt"/>
                <a:cs typeface="+mn-lt"/>
              </a:rPr>
              <a:t>.</a:t>
            </a:r>
            <a:endParaRPr lang="en-US" sz="20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62125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close up of a cake&#10;&#10;Description generated with very high confidence">
            <a:extLst>
              <a:ext uri="{FF2B5EF4-FFF2-40B4-BE49-F238E27FC236}">
                <a16:creationId xmlns:a16="http://schemas.microsoft.com/office/drawing/2014/main" id="{5E75F0A9-CA07-4C41-A126-3AC636230A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00" r="8494" b="-1"/>
          <a:stretch/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91C7C7-03D2-42D5-A55E-2FD05ABB5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5728"/>
          </a:xfrm>
        </p:spPr>
        <p:txBody>
          <a:bodyPr anchor="b">
            <a:normAutofit/>
          </a:bodyPr>
          <a:lstStyle/>
          <a:p>
            <a:r>
              <a:rPr lang="en-US" sz="2800">
                <a:cs typeface="Calibri Light"/>
              </a:rPr>
              <a:t>Umiejętności zawodowe</a:t>
            </a:r>
            <a:endParaRPr lang="en-US" sz="28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014F5-B766-4052-99FF-3A8382469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700">
                <a:ea typeface="+mn-lt"/>
                <a:cs typeface="+mn-lt"/>
              </a:rPr>
              <a:t>stosowanie maszyn i urządzeń w produkcji wyrobów cukierniczych</a:t>
            </a:r>
          </a:p>
          <a:p>
            <a:pPr marL="0" indent="0">
              <a:buNone/>
            </a:pPr>
            <a:r>
              <a:rPr lang="en-US" sz="1700">
                <a:ea typeface="+mn-lt"/>
                <a:cs typeface="+mn-lt"/>
              </a:rPr>
              <a:t>magazynowanie surowców, półproduktów i wyrobów cukierniczych</a:t>
            </a:r>
          </a:p>
          <a:p>
            <a:pPr marL="0" indent="0">
              <a:buNone/>
            </a:pPr>
            <a:r>
              <a:rPr lang="en-US" sz="1700">
                <a:ea typeface="+mn-lt"/>
                <a:cs typeface="+mn-lt"/>
              </a:rPr>
              <a:t>sporządzanie półproduktów i wyrobów cukierniczych</a:t>
            </a:r>
          </a:p>
          <a:p>
            <a:pPr marL="0" indent="0">
              <a:buNone/>
            </a:pPr>
            <a:r>
              <a:rPr lang="en-US" sz="1700">
                <a:ea typeface="+mn-lt"/>
                <a:cs typeface="+mn-lt"/>
              </a:rPr>
              <a:t>wykonywanie dekoracji wyrobów cukierniczych</a:t>
            </a:r>
            <a:endParaRPr lang="en-US" sz="17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5726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8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close up of a doughnut&#10;&#10;Description generated with high confidence">
            <a:extLst>
              <a:ext uri="{FF2B5EF4-FFF2-40B4-BE49-F238E27FC236}">
                <a16:creationId xmlns:a16="http://schemas.microsoft.com/office/drawing/2014/main" id="{931825E3-FA37-4E16-8861-D24F8EADF3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9" r="11824" b="1"/>
          <a:stretch/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2" name="Freeform: Shape 10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C8EB0B-2A41-4485-A6A5-C62AC1EBE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572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400" b="1" i="1" dirty="0">
                <a:ea typeface="+mj-lt"/>
                <a:cs typeface="+mj-lt"/>
              </a:rPr>
              <a:t>W </a:t>
            </a:r>
            <a:r>
              <a:rPr lang="en-US" sz="2400" b="1" i="1" dirty="0" err="1">
                <a:ea typeface="+mj-lt"/>
                <a:cs typeface="+mj-lt"/>
              </a:rPr>
              <a:t>zawodzie</a:t>
            </a:r>
            <a:r>
              <a:rPr lang="en-US" sz="2400" b="1" i="1" dirty="0">
                <a:ea typeface="+mj-lt"/>
                <a:cs typeface="+mj-lt"/>
              </a:rPr>
              <a:t> </a:t>
            </a:r>
            <a:r>
              <a:rPr lang="en-US" sz="2400" b="1" i="1" dirty="0" err="1">
                <a:ea typeface="+mj-lt"/>
                <a:cs typeface="+mj-lt"/>
              </a:rPr>
              <a:t>cukiernik</a:t>
            </a:r>
            <a:r>
              <a:rPr lang="en-US" sz="2400" b="1" i="1" dirty="0">
                <a:ea typeface="+mj-lt"/>
                <a:cs typeface="+mj-lt"/>
              </a:rPr>
              <a:t>, </a:t>
            </a:r>
            <a:r>
              <a:rPr lang="en-US" sz="2400" b="1" i="1" dirty="0" err="1">
                <a:ea typeface="+mj-lt"/>
                <a:cs typeface="+mj-lt"/>
              </a:rPr>
              <a:t>wyodrębniono</a:t>
            </a:r>
            <a:r>
              <a:rPr lang="en-US" sz="2400" b="1" i="1" dirty="0">
                <a:ea typeface="+mj-lt"/>
                <a:cs typeface="+mj-lt"/>
              </a:rPr>
              <a:t> </a:t>
            </a:r>
            <a:r>
              <a:rPr lang="en-US" sz="2400" b="1" i="1" dirty="0" err="1">
                <a:ea typeface="+mj-lt"/>
                <a:cs typeface="+mj-lt"/>
              </a:rPr>
              <a:t>jedną</a:t>
            </a:r>
            <a:r>
              <a:rPr lang="en-US" sz="2400" b="1" i="1" dirty="0">
                <a:ea typeface="+mj-lt"/>
                <a:cs typeface="+mj-lt"/>
              </a:rPr>
              <a:t> </a:t>
            </a:r>
            <a:r>
              <a:rPr lang="en-US" sz="2400" b="1" i="1" dirty="0" err="1">
                <a:ea typeface="+mj-lt"/>
                <a:cs typeface="+mj-lt"/>
              </a:rPr>
              <a:t>kwalifikację</a:t>
            </a:r>
            <a:r>
              <a:rPr lang="en-US" sz="2400" b="1" i="1" dirty="0">
                <a:ea typeface="+mj-lt"/>
                <a:cs typeface="+mj-lt"/>
              </a:rPr>
              <a:t>:</a:t>
            </a:r>
            <a:endParaRPr lang="en-US" sz="2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47CC4-A623-42DD-87D5-448C7F45E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cs typeface="Calibri"/>
              </a:rPr>
              <a:t>SPC.01</a:t>
            </a:r>
          </a:p>
          <a:p>
            <a:pPr marL="0" indent="0">
              <a:buNone/>
            </a:pPr>
            <a:endParaRPr lang="en-US" b="1" dirty="0">
              <a:cs typeface="Calibri"/>
            </a:endParaRPr>
          </a:p>
          <a:p>
            <a:pPr marL="0" indent="0">
              <a:buNone/>
            </a:pPr>
            <a:r>
              <a:rPr lang="en-US" b="1" dirty="0" err="1">
                <a:cs typeface="Calibri"/>
              </a:rPr>
              <a:t>Produkcja</a:t>
            </a:r>
            <a:r>
              <a:rPr lang="en-US" b="1" dirty="0">
                <a:cs typeface="Calibri"/>
              </a:rPr>
              <a:t> </a:t>
            </a:r>
            <a:r>
              <a:rPr lang="en-US" b="1" dirty="0" err="1">
                <a:cs typeface="Calibri"/>
              </a:rPr>
              <a:t>wyrobów</a:t>
            </a:r>
            <a:r>
              <a:rPr lang="en-US" b="1" dirty="0">
                <a:cs typeface="Calibri"/>
              </a:rPr>
              <a:t> </a:t>
            </a:r>
            <a:r>
              <a:rPr lang="en-US" b="1" dirty="0" err="1">
                <a:cs typeface="Calibri"/>
              </a:rPr>
              <a:t>cukierniczych</a:t>
            </a:r>
            <a:endParaRPr lang="en-US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1434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BBD5B30-C741-4E67-AFD8-17917090AB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indoor, table, sitting, decorated&#10;&#10;Description generated with very high confidence">
            <a:extLst>
              <a:ext uri="{FF2B5EF4-FFF2-40B4-BE49-F238E27FC236}">
                <a16:creationId xmlns:a16="http://schemas.microsoft.com/office/drawing/2014/main" id="{FEEBF7EF-9C69-490E-B470-636339E45A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160" r="23798" b="-2"/>
          <a:stretch/>
        </p:blipFill>
        <p:spPr>
          <a:xfrm>
            <a:off x="7817583" y="10"/>
            <a:ext cx="4374417" cy="6857990"/>
          </a:xfrm>
          <a:custGeom>
            <a:avLst/>
            <a:gdLst/>
            <a:ahLst/>
            <a:cxnLst/>
            <a:rect l="l" t="t" r="r" b="b"/>
            <a:pathLst>
              <a:path w="4374417" h="6858000">
                <a:moveTo>
                  <a:pt x="22719" y="0"/>
                </a:moveTo>
                <a:lnTo>
                  <a:pt x="4374417" y="0"/>
                </a:lnTo>
                <a:lnTo>
                  <a:pt x="4374417" y="6858000"/>
                </a:lnTo>
                <a:lnTo>
                  <a:pt x="0" y="6858000"/>
                </a:lnTo>
                <a:lnTo>
                  <a:pt x="6670" y="6845555"/>
                </a:lnTo>
                <a:cubicBezTo>
                  <a:pt x="495881" y="5886487"/>
                  <a:pt x="785588" y="4695963"/>
                  <a:pt x="785588" y="3406233"/>
                </a:cubicBezTo>
                <a:cubicBezTo>
                  <a:pt x="785588" y="2215714"/>
                  <a:pt x="538737" y="1109724"/>
                  <a:pt x="115983" y="192283"/>
                </a:cubicBezTo>
                <a:close/>
              </a:path>
            </a:pathLst>
          </a:custGeom>
        </p:spPr>
      </p:pic>
      <p:pic>
        <p:nvPicPr>
          <p:cNvPr id="6" name="Picture 6" descr="A table full of food&#10;&#10;Description generated with very high confidence">
            <a:extLst>
              <a:ext uri="{FF2B5EF4-FFF2-40B4-BE49-F238E27FC236}">
                <a16:creationId xmlns:a16="http://schemas.microsoft.com/office/drawing/2014/main" id="{B757932D-92F3-4538-9CC9-F40C3B69A5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10111"/>
          <a:stretch/>
        </p:blipFill>
        <p:spPr>
          <a:xfrm>
            <a:off x="35723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5" name="Picture 5" descr="A tray of doughnuts on a table&#10;&#10;Description generated with very high confidence">
            <a:extLst>
              <a:ext uri="{FF2B5EF4-FFF2-40B4-BE49-F238E27FC236}">
                <a16:creationId xmlns:a16="http://schemas.microsoft.com/office/drawing/2014/main" id="{5DEC99F3-1A22-4F55-8630-181B08A9C4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" r="2" b="6003"/>
          <a:stretch/>
        </p:blipFill>
        <p:spPr>
          <a:xfrm>
            <a:off x="362535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189BBEAA-BB93-4878-8C95-3C8AADE2E0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D529C0C6-AAEB-4982-A9E6-BC6A8B2AE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3FCD0C-16A2-401C-BFF9-792EA9CA7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508760"/>
            <a:ext cx="3429000" cy="2898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Tydzień Przedsiębiorczości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D36F24-5EC0-4A09-9836-6580E1D4B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0B334E-66E0-442A-8306-19629EC2D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9141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A display in a store filled with lots of food&#10;&#10;Description generated with high confidence">
            <a:extLst>
              <a:ext uri="{FF2B5EF4-FFF2-40B4-BE49-F238E27FC236}">
                <a16:creationId xmlns:a16="http://schemas.microsoft.com/office/drawing/2014/main" id="{1D64DB14-9194-49E1-963D-FA8B776558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22" r="-2" b="8256"/>
          <a:stretch/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7" name="Picture 7" descr="A picture containing indoor, kitchen, table, food&#10;&#10;Description generated with very high confidence">
            <a:extLst>
              <a:ext uri="{FF2B5EF4-FFF2-40B4-BE49-F238E27FC236}">
                <a16:creationId xmlns:a16="http://schemas.microsoft.com/office/drawing/2014/main" id="{B7CF747E-EC72-486F-8035-9C728C4527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452" r="2" b="18861"/>
          <a:stretch/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5" name="Picture 5" descr="A group of people posing for the camera&#10;&#10;Description generated with very high confidence">
            <a:extLst>
              <a:ext uri="{FF2B5EF4-FFF2-40B4-BE49-F238E27FC236}">
                <a16:creationId xmlns:a16="http://schemas.microsoft.com/office/drawing/2014/main" id="{F6F97CE8-C229-4A23-906E-D08843BB8D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832" r="3" b="23309"/>
          <a:stretch/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0" name="Freeform: Shape 13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5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EDF598-D122-4B7C-8265-34B16087E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508760"/>
            <a:ext cx="3429000" cy="2898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Targi Expo Sweet Warszawa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A picture containing cake, table, indoor, sitting&#10;&#10;Description generated with very high confidence">
            <a:extLst>
              <a:ext uri="{FF2B5EF4-FFF2-40B4-BE49-F238E27FC236}">
                <a16:creationId xmlns:a16="http://schemas.microsoft.com/office/drawing/2014/main" id="{89954A80-0E5D-4900-B17F-2F787179AD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t="12707" r="1" b="29581"/>
          <a:stretch/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8824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8DE5B37C81E6A48980440D6FF5AF403" ma:contentTypeVersion="5" ma:contentTypeDescription="Utwórz nowy dokument." ma:contentTypeScope="" ma:versionID="ead54cabef9a809ba23104ae07dbbc3b">
  <xsd:schema xmlns:xsd="http://www.w3.org/2001/XMLSchema" xmlns:xs="http://www.w3.org/2001/XMLSchema" xmlns:p="http://schemas.microsoft.com/office/2006/metadata/properties" xmlns:ns2="eabe59be-2e3c-405f-9f30-b2745091ea16" xmlns:ns3="21633c97-f11c-4d4f-ba60-a7d4e2554d8a" targetNamespace="http://schemas.microsoft.com/office/2006/metadata/properties" ma:root="true" ma:fieldsID="b54ae86deee70de5f6a29c9bcc4ae6f3" ns2:_="" ns3:_="">
    <xsd:import namespace="eabe59be-2e3c-405f-9f30-b2745091ea16"/>
    <xsd:import namespace="21633c97-f11c-4d4f-ba60-a7d4e2554d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be59be-2e3c-405f-9f30-b2745091ea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633c97-f11c-4d4f-ba60-a7d4e2554d8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EC7E79-D3A8-4F2D-935B-0A736E42B84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058DBB8-2729-45D3-88D7-8434C86C51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FD9BC81-FE58-49E2-9532-F387382F8E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be59be-2e3c-405f-9f30-b2745091ea16"/>
    <ds:schemaRef ds:uri="21633c97-f11c-4d4f-ba60-a7d4e2554d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Panoramiczny</PresentationFormat>
  <Paragraphs>0</Paragraphs>
  <Slides>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7" baseType="lpstr">
      <vt:lpstr>office theme</vt:lpstr>
      <vt:lpstr>Cukiernik</vt:lpstr>
      <vt:lpstr>Opis zawodu</vt:lpstr>
      <vt:lpstr>Umiejętności zawodowe</vt:lpstr>
      <vt:lpstr>W zawodzie cukiernik, wyodrębniono jedną kwalifikację:</vt:lpstr>
      <vt:lpstr>Tydzień Przedsiębiorczości</vt:lpstr>
      <vt:lpstr>Targi Expo Sweet Warszawa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157</cp:revision>
  <dcterms:created xsi:type="dcterms:W3CDTF">2020-05-09T20:35:26Z</dcterms:created>
  <dcterms:modified xsi:type="dcterms:W3CDTF">2020-05-25T19:58:00Z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0x010100E8DE5B37C81E6A48980440D6FF5AF403</vt:lpwstr>
  </property>
</Properties>
</file>