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3004800" cy="7315200"/>
  <p:notesSz cx="6858000" cy="9144000"/>
  <p:embeddedFontLst>
    <p:embeddedFont>
      <p:font typeface="Helveticish" panose="020B0604020202020204" charset="0"/>
      <p:regular r:id="rId13"/>
    </p:embeddedFont>
    <p:embeddedFont>
      <p:font typeface="Helveticish Bold" panose="020B0604020202020204" charset="0"/>
      <p:regular r:id="rId14"/>
    </p:embeddedFont>
    <p:embeddedFont>
      <p:font typeface="Poppins Light" panose="00000400000000000000" pitchFamily="2" charset="0"/>
      <p:regular r:id="rId15"/>
      <p:italic r:id="rId16"/>
    </p:embeddedFont>
    <p:embeddedFont>
      <p:font typeface="Raleway Bold" pitchFamily="2" charset="0"/>
      <p:regular r:id="rId17"/>
      <p:bold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1.fntdata"/><Relationship Id="rId18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5.fntdata"/><Relationship Id="rId2" Type="http://schemas.openxmlformats.org/officeDocument/2006/relationships/slide" Target="slides/slide1.xml"/><Relationship Id="rId16" Type="http://schemas.openxmlformats.org/officeDocument/2006/relationships/font" Target="fonts/font4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2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31.08.2026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Potrzebne slajdy:</a:t>
            </a:r>
          </a:p>
          <a:p>
            <a:r>
              <a:rPr lang="en-US"/>
              <a:t>- granica między rolą Schoolworkera i dorosłych</a:t>
            </a:r>
          </a:p>
          <a:p>
            <a:r>
              <a:rPr lang="en-US"/>
              <a:t>- lista dokumentów do ewaluacji</a:t>
            </a:r>
          </a:p>
          <a:p>
            <a:r>
              <a:rPr lang="en-US"/>
              <a:t>- 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6953668" y="350488"/>
            <a:ext cx="6814682" cy="6814682"/>
            <a:chOff x="0" y="0"/>
            <a:chExt cx="81280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1765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13413" tIns="13413" rIns="13413" bIns="13413" rtlCol="0" anchor="ctr"/>
            <a:lstStyle/>
            <a:p>
              <a:pPr algn="ctr">
                <a:lnSpc>
                  <a:spcPts val="70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6953668" y="800208"/>
            <a:ext cx="6543370" cy="6052617"/>
          </a:xfrm>
          <a:custGeom>
            <a:avLst/>
            <a:gdLst/>
            <a:ahLst/>
            <a:cxnLst/>
            <a:rect l="l" t="t" r="r" b="b"/>
            <a:pathLst>
              <a:path w="6543370" h="6052617">
                <a:moveTo>
                  <a:pt x="0" y="0"/>
                </a:moveTo>
                <a:lnTo>
                  <a:pt x="6543370" y="0"/>
                </a:lnTo>
                <a:lnTo>
                  <a:pt x="6543370" y="6052617"/>
                </a:lnTo>
                <a:lnTo>
                  <a:pt x="0" y="6052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281359" y="1190208"/>
            <a:ext cx="928154" cy="928154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1765"/>
              </a:srgbClr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13413" tIns="13413" rIns="13413" bIns="13413" rtlCol="0" anchor="ctr"/>
            <a:lstStyle/>
            <a:p>
              <a:pPr algn="ctr">
                <a:lnSpc>
                  <a:spcPts val="70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0" y="136161"/>
            <a:ext cx="1895405" cy="1612603"/>
          </a:xfrm>
          <a:custGeom>
            <a:avLst/>
            <a:gdLst/>
            <a:ahLst/>
            <a:cxnLst/>
            <a:rect l="l" t="t" r="r" b="b"/>
            <a:pathLst>
              <a:path w="1895405" h="1612603">
                <a:moveTo>
                  <a:pt x="0" y="0"/>
                </a:moveTo>
                <a:lnTo>
                  <a:pt x="1895405" y="0"/>
                </a:lnTo>
                <a:lnTo>
                  <a:pt x="1895405" y="1612603"/>
                </a:lnTo>
                <a:lnTo>
                  <a:pt x="0" y="16126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10" name="Freeform 10"/>
          <p:cNvSpPr/>
          <p:nvPr/>
        </p:nvSpPr>
        <p:spPr>
          <a:xfrm>
            <a:off x="731520" y="6223403"/>
            <a:ext cx="5514541" cy="720553"/>
          </a:xfrm>
          <a:custGeom>
            <a:avLst/>
            <a:gdLst/>
            <a:ahLst/>
            <a:cxnLst/>
            <a:rect l="l" t="t" r="r" b="b"/>
            <a:pathLst>
              <a:path w="5514541" h="720553">
                <a:moveTo>
                  <a:pt x="0" y="0"/>
                </a:moveTo>
                <a:lnTo>
                  <a:pt x="5514541" y="0"/>
                </a:lnTo>
                <a:lnTo>
                  <a:pt x="5514541" y="720554"/>
                </a:lnTo>
                <a:lnTo>
                  <a:pt x="0" y="720554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5231"/>
            </a:stretch>
          </a:blipFill>
        </p:spPr>
      </p:sp>
      <p:sp>
        <p:nvSpPr>
          <p:cNvPr id="11" name="TextBox 11"/>
          <p:cNvSpPr txBox="1"/>
          <p:nvPr/>
        </p:nvSpPr>
        <p:spPr>
          <a:xfrm>
            <a:off x="789332" y="2241550"/>
            <a:ext cx="5825155" cy="1416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Czym jest </a:t>
            </a:r>
          </a:p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Peer Support?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789332" y="3788416"/>
            <a:ext cx="5010443" cy="1323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“Bo czasem rozmowa z rówieśnikiem pomaga najwięcej” - materiały informacyjno-edukacyjne dla młodzieży</a:t>
            </a:r>
          </a:p>
          <a:p>
            <a:pPr algn="l">
              <a:lnSpc>
                <a:spcPts val="2659"/>
              </a:lnSpc>
            </a:pPr>
            <a:endParaRPr lang="en-US" sz="1899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830544" y="5097353"/>
            <a:ext cx="5259467" cy="943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40"/>
              </a:lnSpc>
            </a:pPr>
            <a:r>
              <a:rPr lang="en-US" sz="110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Projekt “Wsparcie rówieśnicze w zakresie zdrowia psychicznego młodzieży (peer support)” w ramach programu Fundusze Europejskie dla Rozwoju Społecznego 2021-2027 (FERS), Priorytet FERS.05 Innowacje społeczne, Działanie 05.01 Innowacje społeczne, w partnerstwie z Ministerstwem Edukacji Narodowej i Fundacją „Instytut Edukacji Pozytywnej”.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2850175" y="5628420"/>
            <a:ext cx="7310800" cy="955260"/>
          </a:xfrm>
          <a:custGeom>
            <a:avLst/>
            <a:gdLst/>
            <a:ahLst/>
            <a:cxnLst/>
            <a:rect l="l" t="t" r="r" b="b"/>
            <a:pathLst>
              <a:path w="7310800" h="955260">
                <a:moveTo>
                  <a:pt x="0" y="0"/>
                </a:moveTo>
                <a:lnTo>
                  <a:pt x="7310800" y="0"/>
                </a:lnTo>
                <a:lnTo>
                  <a:pt x="7310800" y="955260"/>
                </a:lnTo>
                <a:lnTo>
                  <a:pt x="0" y="9552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231"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173984" y="2469094"/>
            <a:ext cx="7928932" cy="0"/>
          </a:xfrm>
          <a:prstGeom prst="line">
            <a:avLst/>
          </a:prstGeom>
          <a:ln w="28575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4" name="Group 4"/>
          <p:cNvGrpSpPr/>
          <p:nvPr/>
        </p:nvGrpSpPr>
        <p:grpSpPr>
          <a:xfrm>
            <a:off x="0" y="1528386"/>
            <a:ext cx="5437837" cy="540886"/>
            <a:chOff x="0" y="0"/>
            <a:chExt cx="2013031" cy="20023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13031" cy="200230"/>
            </a:xfrm>
            <a:custGeom>
              <a:avLst/>
              <a:gdLst/>
              <a:ahLst/>
              <a:cxnLst/>
              <a:rect l="l" t="t" r="r" b="b"/>
              <a:pathLst>
                <a:path w="2013031" h="200230">
                  <a:moveTo>
                    <a:pt x="0" y="0"/>
                  </a:moveTo>
                  <a:lnTo>
                    <a:pt x="2013031" y="0"/>
                  </a:lnTo>
                  <a:lnTo>
                    <a:pt x="2013031" y="200230"/>
                  </a:lnTo>
                  <a:lnTo>
                    <a:pt x="0" y="200230"/>
                  </a:lnTo>
                  <a:close/>
                </a:path>
              </a:pathLst>
            </a:custGeom>
            <a:solidFill>
              <a:srgbClr val="EFAB55">
                <a:alpha val="48627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-38100"/>
              <a:ext cx="2013031" cy="238330"/>
            </a:xfrm>
            <a:prstGeom prst="rect">
              <a:avLst/>
            </a:prstGeom>
          </p:spPr>
          <p:txBody>
            <a:bodyPr lIns="36142" tIns="36142" rIns="36142" bIns="36142" rtlCol="0" anchor="ctr"/>
            <a:lstStyle/>
            <a:p>
              <a:pPr algn="ctr">
                <a:lnSpc>
                  <a:spcPts val="1892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5721054" y="1528386"/>
            <a:ext cx="7290096" cy="540886"/>
            <a:chOff x="0" y="0"/>
            <a:chExt cx="2698718" cy="20023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698718" cy="200230"/>
            </a:xfrm>
            <a:custGeom>
              <a:avLst/>
              <a:gdLst/>
              <a:ahLst/>
              <a:cxnLst/>
              <a:rect l="l" t="t" r="r" b="b"/>
              <a:pathLst>
                <a:path w="2698718" h="200230">
                  <a:moveTo>
                    <a:pt x="0" y="0"/>
                  </a:moveTo>
                  <a:lnTo>
                    <a:pt x="2698718" y="0"/>
                  </a:lnTo>
                  <a:lnTo>
                    <a:pt x="2698718" y="200230"/>
                  </a:lnTo>
                  <a:lnTo>
                    <a:pt x="0" y="200230"/>
                  </a:lnTo>
                  <a:close/>
                </a:path>
              </a:pathLst>
            </a:custGeom>
            <a:solidFill>
              <a:srgbClr val="8C8C91">
                <a:alpha val="14902"/>
              </a:srgbClr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38100"/>
              <a:ext cx="2698718" cy="238330"/>
            </a:xfrm>
            <a:prstGeom prst="rect">
              <a:avLst/>
            </a:prstGeom>
          </p:spPr>
          <p:txBody>
            <a:bodyPr lIns="36142" tIns="36142" rIns="36142" bIns="36142" rtlCol="0" anchor="ctr"/>
            <a:lstStyle/>
            <a:p>
              <a:pPr algn="ctr">
                <a:lnSpc>
                  <a:spcPts val="1892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-39304" y="2760889"/>
            <a:ext cx="13089758" cy="379710"/>
            <a:chOff x="0" y="0"/>
            <a:chExt cx="4845693" cy="140565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845693" cy="140565"/>
            </a:xfrm>
            <a:custGeom>
              <a:avLst/>
              <a:gdLst/>
              <a:ahLst/>
              <a:cxnLst/>
              <a:rect l="l" t="t" r="r" b="b"/>
              <a:pathLst>
                <a:path w="4845693" h="140565">
                  <a:moveTo>
                    <a:pt x="0" y="0"/>
                  </a:moveTo>
                  <a:lnTo>
                    <a:pt x="4845693" y="0"/>
                  </a:lnTo>
                  <a:lnTo>
                    <a:pt x="4845693" y="140565"/>
                  </a:lnTo>
                  <a:lnTo>
                    <a:pt x="0" y="140565"/>
                  </a:lnTo>
                  <a:close/>
                </a:path>
              </a:pathLst>
            </a:custGeom>
            <a:solidFill>
              <a:srgbClr val="EFAB55">
                <a:alpha val="7843"/>
              </a:srgbClr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38100"/>
              <a:ext cx="4845693" cy="178665"/>
            </a:xfrm>
            <a:prstGeom prst="rect">
              <a:avLst/>
            </a:prstGeom>
          </p:spPr>
          <p:txBody>
            <a:bodyPr lIns="36142" tIns="36142" rIns="36142" bIns="36142" rtlCol="0" anchor="ctr"/>
            <a:lstStyle/>
            <a:p>
              <a:pPr algn="ctr">
                <a:lnSpc>
                  <a:spcPts val="1892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0" y="3416824"/>
            <a:ext cx="13011150" cy="371790"/>
            <a:chOff x="0" y="0"/>
            <a:chExt cx="4816593" cy="13763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4816592" cy="137633"/>
            </a:xfrm>
            <a:custGeom>
              <a:avLst/>
              <a:gdLst/>
              <a:ahLst/>
              <a:cxnLst/>
              <a:rect l="l" t="t" r="r" b="b"/>
              <a:pathLst>
                <a:path w="4816592" h="137633">
                  <a:moveTo>
                    <a:pt x="0" y="0"/>
                  </a:moveTo>
                  <a:lnTo>
                    <a:pt x="4816592" y="0"/>
                  </a:lnTo>
                  <a:lnTo>
                    <a:pt x="4816592" y="137633"/>
                  </a:lnTo>
                  <a:lnTo>
                    <a:pt x="0" y="137633"/>
                  </a:lnTo>
                  <a:close/>
                </a:path>
              </a:pathLst>
            </a:custGeom>
            <a:solidFill>
              <a:srgbClr val="8C8C91">
                <a:alpha val="14902"/>
              </a:srgbClr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0" y="-38100"/>
              <a:ext cx="4816593" cy="175733"/>
            </a:xfrm>
            <a:prstGeom prst="rect">
              <a:avLst/>
            </a:prstGeom>
          </p:spPr>
          <p:txBody>
            <a:bodyPr lIns="36142" tIns="36142" rIns="36142" bIns="36142" rtlCol="0" anchor="ctr"/>
            <a:lstStyle/>
            <a:p>
              <a:pPr algn="ctr">
                <a:lnSpc>
                  <a:spcPts val="1892"/>
                </a:lnSpc>
              </a:pPr>
              <a:endParaRPr/>
            </a:p>
          </p:txBody>
        </p:sp>
      </p:grpSp>
      <p:sp>
        <p:nvSpPr>
          <p:cNvPr id="16" name="TextBox 16"/>
          <p:cNvSpPr txBox="1"/>
          <p:nvPr/>
        </p:nvSpPr>
        <p:spPr>
          <a:xfrm>
            <a:off x="1173984" y="1177142"/>
            <a:ext cx="9730111" cy="11099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217"/>
              </a:lnSpc>
            </a:pPr>
            <a:r>
              <a:rPr lang="en-US" sz="7470" b="1" spc="-149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Czego się dowiecie?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173984" y="2722789"/>
            <a:ext cx="8527706" cy="31593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88"/>
              </a:lnSpc>
            </a:pPr>
            <a:r>
              <a:rPr lang="en-US" sz="1992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Peer Support - o co chodzi?</a:t>
            </a:r>
          </a:p>
          <a:p>
            <a:pPr algn="l">
              <a:lnSpc>
                <a:spcPts val="2788"/>
              </a:lnSpc>
            </a:pPr>
            <a:r>
              <a:rPr lang="en-US" sz="1992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Dla kogo jest Peer Support?</a:t>
            </a:r>
          </a:p>
          <a:p>
            <a:pPr algn="l">
              <a:lnSpc>
                <a:spcPts val="2788"/>
              </a:lnSpc>
            </a:pPr>
            <a:r>
              <a:rPr lang="en-US" sz="1992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Jak to działa?</a:t>
            </a:r>
          </a:p>
          <a:p>
            <a:pPr algn="l">
              <a:lnSpc>
                <a:spcPts val="2788"/>
              </a:lnSpc>
            </a:pPr>
            <a:r>
              <a:rPr lang="en-US" sz="1992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Co daje Peer Support?</a:t>
            </a:r>
          </a:p>
          <a:p>
            <a:pPr algn="l">
              <a:lnSpc>
                <a:spcPts val="2788"/>
              </a:lnSpc>
            </a:pPr>
            <a:r>
              <a:rPr lang="en-US" sz="1992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Gdzie i kiedy się zgłosić?</a:t>
            </a:r>
          </a:p>
          <a:p>
            <a:pPr algn="l">
              <a:lnSpc>
                <a:spcPts val="2788"/>
              </a:lnSpc>
            </a:pPr>
            <a:r>
              <a:rPr lang="en-US" sz="1992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Zasady bezpieczeństwa</a:t>
            </a:r>
          </a:p>
          <a:p>
            <a:pPr marL="0" lvl="0" indent="0" algn="l">
              <a:lnSpc>
                <a:spcPts val="2788"/>
              </a:lnSpc>
              <a:spcBef>
                <a:spcPct val="0"/>
              </a:spcBef>
            </a:pPr>
            <a:r>
              <a:rPr lang="en-US" sz="1992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Dołącz do nas!</a:t>
            </a:r>
          </a:p>
          <a:p>
            <a:pPr marL="0" lvl="0" indent="0" algn="l">
              <a:lnSpc>
                <a:spcPts val="2788"/>
              </a:lnSpc>
              <a:spcBef>
                <a:spcPct val="0"/>
              </a:spcBef>
            </a:pPr>
            <a:endParaRPr lang="en-US" sz="1992">
              <a:solidFill>
                <a:srgbClr val="2B2929"/>
              </a:solidFill>
              <a:latin typeface="Helveticish"/>
              <a:ea typeface="Helveticish"/>
              <a:cs typeface="Helveticish"/>
              <a:sym typeface="Helveticish"/>
            </a:endParaRPr>
          </a:p>
          <a:p>
            <a:pPr marL="0" lvl="0" indent="0" algn="l">
              <a:lnSpc>
                <a:spcPts val="2788"/>
              </a:lnSpc>
              <a:spcBef>
                <a:spcPct val="0"/>
              </a:spcBef>
            </a:pPr>
            <a:endParaRPr lang="en-US" sz="1992">
              <a:solidFill>
                <a:srgbClr val="2B2929"/>
              </a:solidFill>
              <a:latin typeface="Helveticish"/>
              <a:ea typeface="Helveticish"/>
              <a:cs typeface="Helveticish"/>
              <a:sym typeface="Helveticish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505230">
            <a:off x="4324446" y="7963"/>
            <a:ext cx="15168253" cy="18633115"/>
            <a:chOff x="0" y="0"/>
            <a:chExt cx="812800" cy="998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98467"/>
            </a:xfrm>
            <a:custGeom>
              <a:avLst/>
              <a:gdLst/>
              <a:ahLst/>
              <a:cxnLst/>
              <a:rect l="l" t="t" r="r" b="b"/>
              <a:pathLst>
                <a:path w="812800" h="998467">
                  <a:moveTo>
                    <a:pt x="406400" y="0"/>
                  </a:moveTo>
                  <a:lnTo>
                    <a:pt x="812800" y="998467"/>
                  </a:lnTo>
                  <a:lnTo>
                    <a:pt x="0" y="9984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8C8C91">
                <a:alpha val="18824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425474"/>
              <a:ext cx="558800" cy="501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5617" y="6151889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600" y="0"/>
                </a:lnTo>
                <a:lnTo>
                  <a:pt x="6280600" y="863582"/>
                </a:lnTo>
                <a:lnTo>
                  <a:pt x="0" y="863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255932" y="289487"/>
            <a:ext cx="3388696" cy="338869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8319878" y="1114804"/>
            <a:ext cx="4691272" cy="4691272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0" y="1023177"/>
            <a:ext cx="13011150" cy="7636"/>
          </a:xfrm>
          <a:prstGeom prst="rect">
            <a:avLst/>
          </a:prstGeom>
          <a:solidFill>
            <a:srgbClr val="2B2929"/>
          </a:solidFill>
        </p:spPr>
      </p:sp>
      <p:grpSp>
        <p:nvGrpSpPr>
          <p:cNvPr id="13" name="Group 13"/>
          <p:cNvGrpSpPr/>
          <p:nvPr/>
        </p:nvGrpSpPr>
        <p:grpSpPr>
          <a:xfrm>
            <a:off x="731520" y="249162"/>
            <a:ext cx="4401522" cy="554798"/>
            <a:chOff x="0" y="0"/>
            <a:chExt cx="3209648" cy="406400"/>
          </a:xfrm>
        </p:grpSpPr>
        <p:sp>
          <p:nvSpPr>
            <p:cNvPr id="14" name="Freeform 14"/>
            <p:cNvSpPr/>
            <p:nvPr/>
          </p:nvSpPr>
          <p:spPr>
            <a:xfrm>
              <a:off x="17780" y="22860"/>
              <a:ext cx="3184249" cy="360680"/>
            </a:xfrm>
            <a:custGeom>
              <a:avLst/>
              <a:gdLst/>
              <a:ahLst/>
              <a:cxnLst/>
              <a:rect l="l" t="t" r="r" b="b"/>
              <a:pathLst>
                <a:path w="3184249" h="360680">
                  <a:moveTo>
                    <a:pt x="3184249" y="180340"/>
                  </a:moveTo>
                  <a:cubicBezTo>
                    <a:pt x="3184249" y="81280"/>
                    <a:pt x="3104239" y="0"/>
                    <a:pt x="3003908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3003908" y="360680"/>
                  </a:lnTo>
                  <a:cubicBezTo>
                    <a:pt x="3102968" y="360680"/>
                    <a:pt x="3184249" y="279400"/>
                    <a:pt x="3184249" y="180340"/>
                  </a:cubicBezTo>
                  <a:close/>
                </a:path>
              </a:pathLst>
            </a:custGeom>
            <a:solidFill>
              <a:srgbClr val="C1C1C1">
                <a:alpha val="32941"/>
              </a:srgbClr>
            </a:solid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8627761" y="1026995"/>
            <a:ext cx="4645040" cy="4645021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980885" y="1421889"/>
            <a:ext cx="7114810" cy="428177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Peer Support to zorganizowana forma wsparcia rówieśniczego, w której uczniowie i uczennice wspierają się wzajemnie w trudnych momentach.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To miejsce w szkole, gdzie możesz być wysłuchany, bez oceniania, gdzie można podzielić się tym, co cię stresuje lub martwi.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To uzupełnienie pomocy w szkole – nie zastępuje psychologa, ale pomaga szybciej zauważyć problem i znaleźć wsparcie.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80885" y="352678"/>
            <a:ext cx="4056797" cy="30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  <a:spcBef>
                <a:spcPct val="0"/>
              </a:spcBef>
            </a:pPr>
            <a:r>
              <a:rPr lang="en-US" sz="1683" b="1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Peer Support? O co chodzi?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2446136" y="-3269183"/>
            <a:ext cx="9985343" cy="4691272"/>
            <a:chOff x="0" y="0"/>
            <a:chExt cx="1730040" cy="8128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730040" cy="812800"/>
            </a:xfrm>
            <a:custGeom>
              <a:avLst/>
              <a:gdLst/>
              <a:ahLst/>
              <a:cxnLst/>
              <a:rect l="l" t="t" r="r" b="b"/>
              <a:pathLst>
                <a:path w="1730040" h="812800">
                  <a:moveTo>
                    <a:pt x="865020" y="0"/>
                  </a:moveTo>
                  <a:cubicBezTo>
                    <a:pt x="387283" y="0"/>
                    <a:pt x="0" y="181951"/>
                    <a:pt x="0" y="406400"/>
                  </a:cubicBezTo>
                  <a:cubicBezTo>
                    <a:pt x="0" y="630849"/>
                    <a:pt x="387283" y="812800"/>
                    <a:pt x="865020" y="812800"/>
                  </a:cubicBezTo>
                  <a:cubicBezTo>
                    <a:pt x="1342757" y="812800"/>
                    <a:pt x="1730040" y="630849"/>
                    <a:pt x="1730040" y="406400"/>
                  </a:cubicBezTo>
                  <a:cubicBezTo>
                    <a:pt x="1730040" y="181951"/>
                    <a:pt x="1342757" y="0"/>
                    <a:pt x="86502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62191" y="38100"/>
              <a:ext cx="1405657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3505230">
            <a:off x="4324446" y="7963"/>
            <a:ext cx="15168253" cy="18633115"/>
            <a:chOff x="0" y="0"/>
            <a:chExt cx="812800" cy="998467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998467"/>
            </a:xfrm>
            <a:custGeom>
              <a:avLst/>
              <a:gdLst/>
              <a:ahLst/>
              <a:cxnLst/>
              <a:rect l="l" t="t" r="r" b="b"/>
              <a:pathLst>
                <a:path w="812800" h="998467">
                  <a:moveTo>
                    <a:pt x="406400" y="0"/>
                  </a:moveTo>
                  <a:lnTo>
                    <a:pt x="812800" y="998467"/>
                  </a:lnTo>
                  <a:lnTo>
                    <a:pt x="0" y="9984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D1F4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127000" y="425474"/>
              <a:ext cx="558800" cy="501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8" name="Freeform 8"/>
          <p:cNvSpPr/>
          <p:nvPr/>
        </p:nvSpPr>
        <p:spPr>
          <a:xfrm>
            <a:off x="3945617" y="6151889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600" y="0"/>
                </a:lnTo>
                <a:lnTo>
                  <a:pt x="6280600" y="863582"/>
                </a:lnTo>
                <a:lnTo>
                  <a:pt x="0" y="863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9" name="Group 9"/>
          <p:cNvGrpSpPr/>
          <p:nvPr/>
        </p:nvGrpSpPr>
        <p:grpSpPr>
          <a:xfrm>
            <a:off x="9255932" y="289487"/>
            <a:ext cx="3388696" cy="3388696"/>
            <a:chOff x="0" y="0"/>
            <a:chExt cx="812800" cy="8128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1" name="TextBox 1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2" name="AutoShape 12"/>
          <p:cNvSpPr/>
          <p:nvPr/>
        </p:nvSpPr>
        <p:spPr>
          <a:xfrm>
            <a:off x="0" y="1023177"/>
            <a:ext cx="13011150" cy="7636"/>
          </a:xfrm>
          <a:prstGeom prst="rect">
            <a:avLst/>
          </a:prstGeom>
          <a:solidFill>
            <a:srgbClr val="2B2929"/>
          </a:solidFill>
        </p:spPr>
      </p:sp>
      <p:grpSp>
        <p:nvGrpSpPr>
          <p:cNvPr id="13" name="Group 13"/>
          <p:cNvGrpSpPr/>
          <p:nvPr/>
        </p:nvGrpSpPr>
        <p:grpSpPr>
          <a:xfrm>
            <a:off x="731520" y="249162"/>
            <a:ext cx="4401522" cy="554798"/>
            <a:chOff x="0" y="0"/>
            <a:chExt cx="3209648" cy="406400"/>
          </a:xfrm>
        </p:grpSpPr>
        <p:sp>
          <p:nvSpPr>
            <p:cNvPr id="14" name="Freeform 14"/>
            <p:cNvSpPr/>
            <p:nvPr/>
          </p:nvSpPr>
          <p:spPr>
            <a:xfrm>
              <a:off x="17780" y="22860"/>
              <a:ext cx="3184249" cy="360680"/>
            </a:xfrm>
            <a:custGeom>
              <a:avLst/>
              <a:gdLst/>
              <a:ahLst/>
              <a:cxnLst/>
              <a:rect l="l" t="t" r="r" b="b"/>
              <a:pathLst>
                <a:path w="3184249" h="360680">
                  <a:moveTo>
                    <a:pt x="3184249" y="180340"/>
                  </a:moveTo>
                  <a:cubicBezTo>
                    <a:pt x="3184249" y="81280"/>
                    <a:pt x="3104239" y="0"/>
                    <a:pt x="3003908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3003908" y="360680"/>
                  </a:lnTo>
                  <a:cubicBezTo>
                    <a:pt x="3102968" y="360680"/>
                    <a:pt x="3184249" y="279400"/>
                    <a:pt x="3184249" y="180340"/>
                  </a:cubicBezTo>
                  <a:close/>
                </a:path>
              </a:pathLst>
            </a:custGeom>
            <a:solidFill>
              <a:srgbClr val="C1C1C1">
                <a:alpha val="32941"/>
              </a:srgbClr>
            </a:solidFill>
          </p:spPr>
        </p:sp>
      </p:grpSp>
      <p:grpSp>
        <p:nvGrpSpPr>
          <p:cNvPr id="15" name="Group 15"/>
          <p:cNvGrpSpPr/>
          <p:nvPr/>
        </p:nvGrpSpPr>
        <p:grpSpPr>
          <a:xfrm>
            <a:off x="8319878" y="1114804"/>
            <a:ext cx="4691272" cy="469127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8627761" y="1026995"/>
            <a:ext cx="4645040" cy="4645021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980885" y="1850514"/>
            <a:ext cx="7114810" cy="3424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Dla każdego, kto czasem czuje się przytłoczony, zestresowany, ma gorszy dzień albo po prostu chce pogadać z kimś, kto go zrozumie.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Dla tych, którzy chcą wspierać innych – jeśli potrafisz słuchać, masz empatię i chcesz zrobić coś dobrego dla swoich rówieśników, możesz zostać Schoolworkerem. 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0885" y="352678"/>
            <a:ext cx="4056797" cy="30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  <a:spcBef>
                <a:spcPct val="0"/>
              </a:spcBef>
            </a:pPr>
            <a:r>
              <a:rPr lang="en-US" sz="1683" b="1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Peer Support? Dla kogo?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505230">
            <a:off x="4324446" y="7963"/>
            <a:ext cx="15168253" cy="18633115"/>
            <a:chOff x="0" y="0"/>
            <a:chExt cx="812800" cy="998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98467"/>
            </a:xfrm>
            <a:custGeom>
              <a:avLst/>
              <a:gdLst/>
              <a:ahLst/>
              <a:cxnLst/>
              <a:rect l="l" t="t" r="r" b="b"/>
              <a:pathLst>
                <a:path w="812800" h="998467">
                  <a:moveTo>
                    <a:pt x="406400" y="0"/>
                  </a:moveTo>
                  <a:lnTo>
                    <a:pt x="812800" y="998467"/>
                  </a:lnTo>
                  <a:lnTo>
                    <a:pt x="0" y="9984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D1F4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425474"/>
              <a:ext cx="558800" cy="501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5617" y="6151889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600" y="0"/>
                </a:lnTo>
                <a:lnTo>
                  <a:pt x="6280600" y="863582"/>
                </a:lnTo>
                <a:lnTo>
                  <a:pt x="0" y="863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255932" y="289487"/>
            <a:ext cx="3388696" cy="338869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0" y="1023177"/>
            <a:ext cx="13011150" cy="7636"/>
          </a:xfrm>
          <a:prstGeom prst="rect">
            <a:avLst/>
          </a:prstGeom>
          <a:solidFill>
            <a:srgbClr val="2B2929"/>
          </a:solidFill>
        </p:spPr>
      </p:sp>
      <p:grpSp>
        <p:nvGrpSpPr>
          <p:cNvPr id="10" name="Group 10"/>
          <p:cNvGrpSpPr/>
          <p:nvPr/>
        </p:nvGrpSpPr>
        <p:grpSpPr>
          <a:xfrm>
            <a:off x="731520" y="249162"/>
            <a:ext cx="4401522" cy="554798"/>
            <a:chOff x="0" y="0"/>
            <a:chExt cx="3209648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3184249" cy="360680"/>
            </a:xfrm>
            <a:custGeom>
              <a:avLst/>
              <a:gdLst/>
              <a:ahLst/>
              <a:cxnLst/>
              <a:rect l="l" t="t" r="r" b="b"/>
              <a:pathLst>
                <a:path w="3184249" h="360680">
                  <a:moveTo>
                    <a:pt x="3184249" y="180340"/>
                  </a:moveTo>
                  <a:cubicBezTo>
                    <a:pt x="3184249" y="81280"/>
                    <a:pt x="3104239" y="0"/>
                    <a:pt x="3003908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3003908" y="360680"/>
                  </a:lnTo>
                  <a:cubicBezTo>
                    <a:pt x="3102968" y="360680"/>
                    <a:pt x="3184249" y="279400"/>
                    <a:pt x="3184249" y="180340"/>
                  </a:cubicBezTo>
                  <a:close/>
                </a:path>
              </a:pathLst>
            </a:custGeom>
            <a:solidFill>
              <a:srgbClr val="C1C1C1">
                <a:alpha val="32941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4101027" y="-3026336"/>
            <a:ext cx="9985343" cy="4691272"/>
            <a:chOff x="0" y="0"/>
            <a:chExt cx="173004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30040" cy="812800"/>
            </a:xfrm>
            <a:custGeom>
              <a:avLst/>
              <a:gdLst/>
              <a:ahLst/>
              <a:cxnLst/>
              <a:rect l="l" t="t" r="r" b="b"/>
              <a:pathLst>
                <a:path w="1730040" h="812800">
                  <a:moveTo>
                    <a:pt x="865020" y="0"/>
                  </a:moveTo>
                  <a:cubicBezTo>
                    <a:pt x="387283" y="0"/>
                    <a:pt x="0" y="181951"/>
                    <a:pt x="0" y="406400"/>
                  </a:cubicBezTo>
                  <a:cubicBezTo>
                    <a:pt x="0" y="630849"/>
                    <a:pt x="387283" y="812800"/>
                    <a:pt x="865020" y="812800"/>
                  </a:cubicBezTo>
                  <a:cubicBezTo>
                    <a:pt x="1342757" y="812800"/>
                    <a:pt x="1730040" y="630849"/>
                    <a:pt x="1730040" y="406400"/>
                  </a:cubicBezTo>
                  <a:cubicBezTo>
                    <a:pt x="1730040" y="181951"/>
                    <a:pt x="1342757" y="0"/>
                    <a:pt x="86502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62191" y="38100"/>
              <a:ext cx="1405657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19878" y="1114804"/>
            <a:ext cx="4691272" cy="469127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8627761" y="1026995"/>
            <a:ext cx="4645040" cy="4645021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848087" y="1345138"/>
            <a:ext cx="7707357" cy="4710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Koordynator Szkolny (pedagog, psycholog, nauczyciel) czuwa nad całym programem – dba o bezpieczeństwo i wspiera Schoolworkerów.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Schoolworkerzy są dostępni w wyznaczonym miejscu i czasie – możesz umówić się na rozmowę.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Schoolworker uważnie słucha, nie ocenia, pomaga Ci poukładać myśli i znaleźć możliwe rozwiązania.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Jeśli sprawa jest poważniejsza – Schoolworker razem z Tobą kieruje się do Koordynatora lub innej dorosłej osoby w szkole (pedagog, psycholog, wychowawca).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0885" y="352678"/>
            <a:ext cx="4056797" cy="30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  <a:spcBef>
                <a:spcPct val="0"/>
              </a:spcBef>
            </a:pPr>
            <a:r>
              <a:rPr lang="en-US" sz="1683" b="1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Jak to działa?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505230">
            <a:off x="4324446" y="7963"/>
            <a:ext cx="15168253" cy="18633115"/>
            <a:chOff x="0" y="0"/>
            <a:chExt cx="812800" cy="998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98467"/>
            </a:xfrm>
            <a:custGeom>
              <a:avLst/>
              <a:gdLst/>
              <a:ahLst/>
              <a:cxnLst/>
              <a:rect l="l" t="t" r="r" b="b"/>
              <a:pathLst>
                <a:path w="812800" h="998467">
                  <a:moveTo>
                    <a:pt x="406400" y="0"/>
                  </a:moveTo>
                  <a:lnTo>
                    <a:pt x="812800" y="998467"/>
                  </a:lnTo>
                  <a:lnTo>
                    <a:pt x="0" y="9984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8C8C91">
                <a:alpha val="27843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425474"/>
              <a:ext cx="558800" cy="501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5617" y="6151889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600" y="0"/>
                </a:lnTo>
                <a:lnTo>
                  <a:pt x="6280600" y="863582"/>
                </a:lnTo>
                <a:lnTo>
                  <a:pt x="0" y="863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255932" y="289487"/>
            <a:ext cx="3388696" cy="338869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0" y="1023177"/>
            <a:ext cx="13011150" cy="7636"/>
          </a:xfrm>
          <a:prstGeom prst="rect">
            <a:avLst/>
          </a:prstGeom>
          <a:solidFill>
            <a:srgbClr val="2B2929"/>
          </a:solidFill>
        </p:spPr>
      </p:sp>
      <p:grpSp>
        <p:nvGrpSpPr>
          <p:cNvPr id="10" name="Group 10"/>
          <p:cNvGrpSpPr/>
          <p:nvPr/>
        </p:nvGrpSpPr>
        <p:grpSpPr>
          <a:xfrm>
            <a:off x="731520" y="249162"/>
            <a:ext cx="4401522" cy="554798"/>
            <a:chOff x="0" y="0"/>
            <a:chExt cx="3209648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3184249" cy="360680"/>
            </a:xfrm>
            <a:custGeom>
              <a:avLst/>
              <a:gdLst/>
              <a:ahLst/>
              <a:cxnLst/>
              <a:rect l="l" t="t" r="r" b="b"/>
              <a:pathLst>
                <a:path w="3184249" h="360680">
                  <a:moveTo>
                    <a:pt x="3184249" y="180340"/>
                  </a:moveTo>
                  <a:cubicBezTo>
                    <a:pt x="3184249" y="81280"/>
                    <a:pt x="3104239" y="0"/>
                    <a:pt x="3003908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3003908" y="360680"/>
                  </a:lnTo>
                  <a:cubicBezTo>
                    <a:pt x="3102968" y="360680"/>
                    <a:pt x="3184249" y="279400"/>
                    <a:pt x="3184249" y="180340"/>
                  </a:cubicBezTo>
                  <a:close/>
                </a:path>
              </a:pathLst>
            </a:custGeom>
            <a:solidFill>
              <a:srgbClr val="C1C1C1">
                <a:alpha val="32941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8319878" y="1114804"/>
            <a:ext cx="4691272" cy="4691272"/>
            <a:chOff x="0" y="0"/>
            <a:chExt cx="81280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8627761" y="1026995"/>
            <a:ext cx="4645040" cy="4645021"/>
            <a:chOff x="0" y="0"/>
            <a:chExt cx="6350000" cy="6349975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17" name="TextBox 17"/>
          <p:cNvSpPr txBox="1"/>
          <p:nvPr/>
        </p:nvSpPr>
        <p:spPr>
          <a:xfrm>
            <a:off x="980885" y="1850514"/>
            <a:ext cx="7114810" cy="34245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Możliwość pogadania z kimś, kto naprawdę słucha.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Poczucie, że nie jesteś sam/a ze swoimi problemami.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Lepszą atmosferę w szkole i więcej wzajemnego zaufania.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Rozwój ważnych umiejętności – empatii, komunikacji, współpracy.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80885" y="352678"/>
            <a:ext cx="4056797" cy="30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  <a:spcBef>
                <a:spcPct val="0"/>
              </a:spcBef>
            </a:pPr>
            <a:r>
              <a:rPr lang="en-US" sz="1683" b="1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Co daje Peer Support?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505230">
            <a:off x="4324446" y="7963"/>
            <a:ext cx="15168253" cy="18633115"/>
            <a:chOff x="0" y="0"/>
            <a:chExt cx="812800" cy="998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98467"/>
            </a:xfrm>
            <a:custGeom>
              <a:avLst/>
              <a:gdLst/>
              <a:ahLst/>
              <a:cxnLst/>
              <a:rect l="l" t="t" r="r" b="b"/>
              <a:pathLst>
                <a:path w="812800" h="998467">
                  <a:moveTo>
                    <a:pt x="406400" y="0"/>
                  </a:moveTo>
                  <a:lnTo>
                    <a:pt x="812800" y="998467"/>
                  </a:lnTo>
                  <a:lnTo>
                    <a:pt x="0" y="9984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8C8C91">
                <a:alpha val="35686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425474"/>
              <a:ext cx="558800" cy="501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5617" y="6151889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600" y="0"/>
                </a:lnTo>
                <a:lnTo>
                  <a:pt x="6280600" y="863582"/>
                </a:lnTo>
                <a:lnTo>
                  <a:pt x="0" y="863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255932" y="289487"/>
            <a:ext cx="3388696" cy="338869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0" y="1023177"/>
            <a:ext cx="13011150" cy="7636"/>
          </a:xfrm>
          <a:prstGeom prst="rect">
            <a:avLst/>
          </a:prstGeom>
          <a:solidFill>
            <a:srgbClr val="2B2929"/>
          </a:solidFill>
        </p:spPr>
      </p:sp>
      <p:grpSp>
        <p:nvGrpSpPr>
          <p:cNvPr id="10" name="Group 10"/>
          <p:cNvGrpSpPr/>
          <p:nvPr/>
        </p:nvGrpSpPr>
        <p:grpSpPr>
          <a:xfrm>
            <a:off x="731520" y="249162"/>
            <a:ext cx="4401522" cy="554798"/>
            <a:chOff x="0" y="0"/>
            <a:chExt cx="3209648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3184249" cy="360680"/>
            </a:xfrm>
            <a:custGeom>
              <a:avLst/>
              <a:gdLst/>
              <a:ahLst/>
              <a:cxnLst/>
              <a:rect l="l" t="t" r="r" b="b"/>
              <a:pathLst>
                <a:path w="3184249" h="360680">
                  <a:moveTo>
                    <a:pt x="3184249" y="180340"/>
                  </a:moveTo>
                  <a:cubicBezTo>
                    <a:pt x="3184249" y="81280"/>
                    <a:pt x="3104239" y="0"/>
                    <a:pt x="3003908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3003908" y="360680"/>
                  </a:lnTo>
                  <a:cubicBezTo>
                    <a:pt x="3102968" y="360680"/>
                    <a:pt x="3184249" y="279400"/>
                    <a:pt x="3184249" y="180340"/>
                  </a:cubicBezTo>
                  <a:close/>
                </a:path>
              </a:pathLst>
            </a:custGeom>
            <a:solidFill>
              <a:srgbClr val="C1C1C1">
                <a:alpha val="32941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5344405" y="-2968053"/>
            <a:ext cx="9985343" cy="4691272"/>
            <a:chOff x="0" y="0"/>
            <a:chExt cx="173004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30040" cy="812800"/>
            </a:xfrm>
            <a:custGeom>
              <a:avLst/>
              <a:gdLst/>
              <a:ahLst/>
              <a:cxnLst/>
              <a:rect l="l" t="t" r="r" b="b"/>
              <a:pathLst>
                <a:path w="1730040" h="812800">
                  <a:moveTo>
                    <a:pt x="865020" y="0"/>
                  </a:moveTo>
                  <a:cubicBezTo>
                    <a:pt x="387283" y="0"/>
                    <a:pt x="0" y="181951"/>
                    <a:pt x="0" y="406400"/>
                  </a:cubicBezTo>
                  <a:cubicBezTo>
                    <a:pt x="0" y="630849"/>
                    <a:pt x="387283" y="812800"/>
                    <a:pt x="865020" y="812800"/>
                  </a:cubicBezTo>
                  <a:cubicBezTo>
                    <a:pt x="1342757" y="812800"/>
                    <a:pt x="1730040" y="630849"/>
                    <a:pt x="1730040" y="406400"/>
                  </a:cubicBezTo>
                  <a:cubicBezTo>
                    <a:pt x="1730040" y="181951"/>
                    <a:pt x="1342757" y="0"/>
                    <a:pt x="86502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62191" y="38100"/>
              <a:ext cx="1405657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19878" y="1114804"/>
            <a:ext cx="4691272" cy="469127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8627761" y="1026995"/>
            <a:ext cx="4645040" cy="4645021"/>
            <a:chOff x="0" y="0"/>
            <a:chExt cx="6350000" cy="6349975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</p:grpSp>
      <p:sp>
        <p:nvSpPr>
          <p:cNvPr id="20" name="TextBox 20"/>
          <p:cNvSpPr txBox="1"/>
          <p:nvPr/>
        </p:nvSpPr>
        <p:spPr>
          <a:xfrm>
            <a:off x="980885" y="2922076"/>
            <a:ext cx="7114810" cy="12813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Zgłoszenia[tu wpisz do kogo ?, jak ?]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Spotkania odbywają się w: [tu wpisz miejsce]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Dyżury Schoolworkerów : [wpisz dni i godziny]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980885" y="352678"/>
            <a:ext cx="4056797" cy="30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  <a:spcBef>
                <a:spcPct val="0"/>
              </a:spcBef>
            </a:pPr>
            <a:r>
              <a:rPr lang="en-US" sz="1683" b="1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Gdzie i kiedy? 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505230">
            <a:off x="4324446" y="7963"/>
            <a:ext cx="15168253" cy="18633115"/>
            <a:chOff x="0" y="0"/>
            <a:chExt cx="812800" cy="998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98467"/>
            </a:xfrm>
            <a:custGeom>
              <a:avLst/>
              <a:gdLst/>
              <a:ahLst/>
              <a:cxnLst/>
              <a:rect l="l" t="t" r="r" b="b"/>
              <a:pathLst>
                <a:path w="812800" h="998467">
                  <a:moveTo>
                    <a:pt x="406400" y="0"/>
                  </a:moveTo>
                  <a:lnTo>
                    <a:pt x="812800" y="998467"/>
                  </a:lnTo>
                  <a:lnTo>
                    <a:pt x="0" y="9984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8C8C91">
                <a:alpha val="35686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425474"/>
              <a:ext cx="558800" cy="501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5617" y="6151889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600" y="0"/>
                </a:lnTo>
                <a:lnTo>
                  <a:pt x="6280600" y="863582"/>
                </a:lnTo>
                <a:lnTo>
                  <a:pt x="0" y="863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255932" y="289487"/>
            <a:ext cx="3388696" cy="338869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0" y="1023177"/>
            <a:ext cx="13011150" cy="7636"/>
          </a:xfrm>
          <a:prstGeom prst="rect">
            <a:avLst/>
          </a:prstGeom>
          <a:solidFill>
            <a:srgbClr val="2B2929"/>
          </a:solidFill>
        </p:spPr>
      </p:sp>
      <p:grpSp>
        <p:nvGrpSpPr>
          <p:cNvPr id="10" name="Group 10"/>
          <p:cNvGrpSpPr/>
          <p:nvPr/>
        </p:nvGrpSpPr>
        <p:grpSpPr>
          <a:xfrm>
            <a:off x="731520" y="249162"/>
            <a:ext cx="4401522" cy="554798"/>
            <a:chOff x="0" y="0"/>
            <a:chExt cx="3209648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3184249" cy="360680"/>
            </a:xfrm>
            <a:custGeom>
              <a:avLst/>
              <a:gdLst/>
              <a:ahLst/>
              <a:cxnLst/>
              <a:rect l="l" t="t" r="r" b="b"/>
              <a:pathLst>
                <a:path w="3184249" h="360680">
                  <a:moveTo>
                    <a:pt x="3184249" y="180340"/>
                  </a:moveTo>
                  <a:cubicBezTo>
                    <a:pt x="3184249" y="81280"/>
                    <a:pt x="3104239" y="0"/>
                    <a:pt x="3003908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3003908" y="360680"/>
                  </a:lnTo>
                  <a:cubicBezTo>
                    <a:pt x="3102968" y="360680"/>
                    <a:pt x="3184249" y="279400"/>
                    <a:pt x="3184249" y="180340"/>
                  </a:cubicBezTo>
                  <a:close/>
                </a:path>
              </a:pathLst>
            </a:custGeom>
            <a:solidFill>
              <a:srgbClr val="C1C1C1">
                <a:alpha val="32941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4722716" y="-3660459"/>
            <a:ext cx="9985343" cy="4691272"/>
            <a:chOff x="0" y="0"/>
            <a:chExt cx="173004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30040" cy="812800"/>
            </a:xfrm>
            <a:custGeom>
              <a:avLst/>
              <a:gdLst/>
              <a:ahLst/>
              <a:cxnLst/>
              <a:rect l="l" t="t" r="r" b="b"/>
              <a:pathLst>
                <a:path w="1730040" h="812800">
                  <a:moveTo>
                    <a:pt x="865020" y="0"/>
                  </a:moveTo>
                  <a:cubicBezTo>
                    <a:pt x="387283" y="0"/>
                    <a:pt x="0" y="181951"/>
                    <a:pt x="0" y="406400"/>
                  </a:cubicBezTo>
                  <a:cubicBezTo>
                    <a:pt x="0" y="630849"/>
                    <a:pt x="387283" y="812800"/>
                    <a:pt x="865020" y="812800"/>
                  </a:cubicBezTo>
                  <a:cubicBezTo>
                    <a:pt x="1342757" y="812800"/>
                    <a:pt x="1730040" y="630849"/>
                    <a:pt x="1730040" y="406400"/>
                  </a:cubicBezTo>
                  <a:cubicBezTo>
                    <a:pt x="1730040" y="181951"/>
                    <a:pt x="1342757" y="0"/>
                    <a:pt x="86502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62191" y="38100"/>
              <a:ext cx="1405657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319878" y="1114804"/>
            <a:ext cx="4691272" cy="469127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980885" y="2064826"/>
            <a:ext cx="7114810" cy="29958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Rozmowy są poufne – to, co mówisz, zostaje między Tobą a Schoolworkerem.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Wyjątek: jeśli istnieje ryzyko, że Ty lub ktoś inny może być w niebezpieczeństwie – wtedy sprawa trafia do dorosłych.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Schoolworkerzy mają stałe wsparcie od Koordynatorów Szkolnych.</a:t>
            </a:r>
          </a:p>
        </p:txBody>
      </p:sp>
      <p:sp>
        <p:nvSpPr>
          <p:cNvPr id="19" name="Freeform 19"/>
          <p:cNvSpPr/>
          <p:nvPr/>
        </p:nvSpPr>
        <p:spPr>
          <a:xfrm>
            <a:off x="8030588" y="2311127"/>
            <a:ext cx="4980562" cy="2926080"/>
          </a:xfrm>
          <a:custGeom>
            <a:avLst/>
            <a:gdLst/>
            <a:ahLst/>
            <a:cxnLst/>
            <a:rect l="l" t="t" r="r" b="b"/>
            <a:pathLst>
              <a:path w="4980562" h="2926080">
                <a:moveTo>
                  <a:pt x="0" y="0"/>
                </a:moveTo>
                <a:lnTo>
                  <a:pt x="4980562" y="0"/>
                </a:lnTo>
                <a:lnTo>
                  <a:pt x="4980562" y="2926080"/>
                </a:lnTo>
                <a:lnTo>
                  <a:pt x="0" y="292608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980885" y="352678"/>
            <a:ext cx="4056797" cy="30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  <a:spcBef>
                <a:spcPct val="0"/>
              </a:spcBef>
            </a:pPr>
            <a:r>
              <a:rPr lang="en-US" sz="1683" b="1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Zasady bezpieczeństwa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3505230">
            <a:off x="4324446" y="7963"/>
            <a:ext cx="15168253" cy="18633115"/>
            <a:chOff x="0" y="0"/>
            <a:chExt cx="812800" cy="998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812800" cy="998467"/>
            </a:xfrm>
            <a:custGeom>
              <a:avLst/>
              <a:gdLst/>
              <a:ahLst/>
              <a:cxnLst/>
              <a:rect l="l" t="t" r="r" b="b"/>
              <a:pathLst>
                <a:path w="812800" h="998467">
                  <a:moveTo>
                    <a:pt x="406400" y="0"/>
                  </a:moveTo>
                  <a:lnTo>
                    <a:pt x="812800" y="998467"/>
                  </a:lnTo>
                  <a:lnTo>
                    <a:pt x="0" y="998467"/>
                  </a:lnTo>
                  <a:lnTo>
                    <a:pt x="406400" y="0"/>
                  </a:lnTo>
                  <a:close/>
                </a:path>
              </a:pathLst>
            </a:custGeom>
            <a:solidFill>
              <a:srgbClr val="8C8C91">
                <a:alpha val="35686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127000" y="425474"/>
              <a:ext cx="558800" cy="501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20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3945617" y="6151889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600" y="0"/>
                </a:lnTo>
                <a:lnTo>
                  <a:pt x="6280600" y="863582"/>
                </a:lnTo>
                <a:lnTo>
                  <a:pt x="0" y="86358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9255932" y="289487"/>
            <a:ext cx="3388696" cy="3388696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9" name="AutoShape 9"/>
          <p:cNvSpPr/>
          <p:nvPr/>
        </p:nvSpPr>
        <p:spPr>
          <a:xfrm>
            <a:off x="0" y="1023177"/>
            <a:ext cx="13011150" cy="7636"/>
          </a:xfrm>
          <a:prstGeom prst="rect">
            <a:avLst/>
          </a:prstGeom>
          <a:solidFill>
            <a:srgbClr val="2B2929"/>
          </a:solidFill>
        </p:spPr>
      </p:sp>
      <p:grpSp>
        <p:nvGrpSpPr>
          <p:cNvPr id="10" name="Group 10"/>
          <p:cNvGrpSpPr/>
          <p:nvPr/>
        </p:nvGrpSpPr>
        <p:grpSpPr>
          <a:xfrm>
            <a:off x="731520" y="249162"/>
            <a:ext cx="4401522" cy="554798"/>
            <a:chOff x="0" y="0"/>
            <a:chExt cx="3209648" cy="406400"/>
          </a:xfrm>
        </p:grpSpPr>
        <p:sp>
          <p:nvSpPr>
            <p:cNvPr id="11" name="Freeform 11"/>
            <p:cNvSpPr/>
            <p:nvPr/>
          </p:nvSpPr>
          <p:spPr>
            <a:xfrm>
              <a:off x="17780" y="22860"/>
              <a:ext cx="3184249" cy="360680"/>
            </a:xfrm>
            <a:custGeom>
              <a:avLst/>
              <a:gdLst/>
              <a:ahLst/>
              <a:cxnLst/>
              <a:rect l="l" t="t" r="r" b="b"/>
              <a:pathLst>
                <a:path w="3184249" h="360680">
                  <a:moveTo>
                    <a:pt x="3184249" y="180340"/>
                  </a:moveTo>
                  <a:cubicBezTo>
                    <a:pt x="3184249" y="81280"/>
                    <a:pt x="3104239" y="0"/>
                    <a:pt x="3003908" y="0"/>
                  </a:cubicBezTo>
                  <a:lnTo>
                    <a:pt x="172720" y="0"/>
                  </a:lnTo>
                  <a:lnTo>
                    <a:pt x="172720" y="1270"/>
                  </a:lnTo>
                  <a:cubicBezTo>
                    <a:pt x="76200" y="5080"/>
                    <a:pt x="0" y="83820"/>
                    <a:pt x="0" y="180340"/>
                  </a:cubicBezTo>
                  <a:cubicBezTo>
                    <a:pt x="0" y="276860"/>
                    <a:pt x="77470" y="355600"/>
                    <a:pt x="172720" y="359410"/>
                  </a:cubicBezTo>
                  <a:lnTo>
                    <a:pt x="172720" y="360680"/>
                  </a:lnTo>
                  <a:lnTo>
                    <a:pt x="3003908" y="360680"/>
                  </a:lnTo>
                  <a:cubicBezTo>
                    <a:pt x="3102968" y="360680"/>
                    <a:pt x="3184249" y="279400"/>
                    <a:pt x="3184249" y="180340"/>
                  </a:cubicBezTo>
                  <a:close/>
                </a:path>
              </a:pathLst>
            </a:custGeom>
            <a:solidFill>
              <a:srgbClr val="C1C1C1">
                <a:alpha val="32941"/>
              </a:srgbClr>
            </a:solidFill>
          </p:spPr>
        </p:sp>
      </p:grpSp>
      <p:grpSp>
        <p:nvGrpSpPr>
          <p:cNvPr id="12" name="Group 12"/>
          <p:cNvGrpSpPr/>
          <p:nvPr/>
        </p:nvGrpSpPr>
        <p:grpSpPr>
          <a:xfrm>
            <a:off x="4722716" y="-3660459"/>
            <a:ext cx="9985343" cy="4691272"/>
            <a:chOff x="0" y="0"/>
            <a:chExt cx="1730040" cy="8128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730040" cy="812800"/>
            </a:xfrm>
            <a:custGeom>
              <a:avLst/>
              <a:gdLst/>
              <a:ahLst/>
              <a:cxnLst/>
              <a:rect l="l" t="t" r="r" b="b"/>
              <a:pathLst>
                <a:path w="1730040" h="812800">
                  <a:moveTo>
                    <a:pt x="865020" y="0"/>
                  </a:moveTo>
                  <a:cubicBezTo>
                    <a:pt x="387283" y="0"/>
                    <a:pt x="0" y="181951"/>
                    <a:pt x="0" y="406400"/>
                  </a:cubicBezTo>
                  <a:cubicBezTo>
                    <a:pt x="0" y="630849"/>
                    <a:pt x="387283" y="812800"/>
                    <a:pt x="865020" y="812800"/>
                  </a:cubicBezTo>
                  <a:cubicBezTo>
                    <a:pt x="1342757" y="812800"/>
                    <a:pt x="1730040" y="630849"/>
                    <a:pt x="1730040" y="406400"/>
                  </a:cubicBezTo>
                  <a:cubicBezTo>
                    <a:pt x="1730040" y="181951"/>
                    <a:pt x="1342757" y="0"/>
                    <a:pt x="86502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4" name="TextBox 14"/>
            <p:cNvSpPr txBox="1"/>
            <p:nvPr/>
          </p:nvSpPr>
          <p:spPr>
            <a:xfrm>
              <a:off x="162191" y="38100"/>
              <a:ext cx="1405657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8028461" y="1134232"/>
            <a:ext cx="4691272" cy="4691272"/>
            <a:chOff x="0" y="0"/>
            <a:chExt cx="812800" cy="812800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42258" tIns="42258" rIns="42258" bIns="42258" rtlCol="0" anchor="ctr"/>
            <a:lstStyle/>
            <a:p>
              <a:pPr algn="ctr">
                <a:lnSpc>
                  <a:spcPts val="1819"/>
                </a:lnSpc>
              </a:pPr>
              <a:endParaRPr/>
            </a:p>
          </p:txBody>
        </p:sp>
      </p:grpSp>
      <p:sp>
        <p:nvSpPr>
          <p:cNvPr id="18" name="Freeform 18"/>
          <p:cNvSpPr/>
          <p:nvPr/>
        </p:nvSpPr>
        <p:spPr>
          <a:xfrm>
            <a:off x="7225383" y="1798353"/>
            <a:ext cx="5854686" cy="3585995"/>
          </a:xfrm>
          <a:custGeom>
            <a:avLst/>
            <a:gdLst/>
            <a:ahLst/>
            <a:cxnLst/>
            <a:rect l="l" t="t" r="r" b="b"/>
            <a:pathLst>
              <a:path w="5854686" h="3585995">
                <a:moveTo>
                  <a:pt x="0" y="0"/>
                </a:moveTo>
                <a:lnTo>
                  <a:pt x="5854687" y="0"/>
                </a:lnTo>
                <a:lnTo>
                  <a:pt x="5854687" y="3585996"/>
                </a:lnTo>
                <a:lnTo>
                  <a:pt x="0" y="358599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9" name="TextBox 19"/>
          <p:cNvSpPr txBox="1"/>
          <p:nvPr/>
        </p:nvSpPr>
        <p:spPr>
          <a:xfrm>
            <a:off x="1155735" y="2794597"/>
            <a:ext cx="6298843" cy="17100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Chcesz zostać Schoolworkerem i wspierać rówieśników w naszej szkole? </a:t>
            </a:r>
          </a:p>
          <a:p>
            <a:pPr marL="523819" lvl="1" indent="-261910" algn="l">
              <a:lnSpc>
                <a:spcPts val="3396"/>
              </a:lnSpc>
              <a:buFont typeface="Arial"/>
              <a:buChar char="•"/>
            </a:pPr>
            <a:r>
              <a:rPr lang="en-US" sz="2426">
                <a:solidFill>
                  <a:srgbClr val="2B2929"/>
                </a:solidFill>
                <a:latin typeface="Helveticish"/>
                <a:ea typeface="Helveticish"/>
                <a:cs typeface="Helveticish"/>
                <a:sym typeface="Helveticish"/>
              </a:rPr>
              <a:t>Zgłoś się do [imię i nazwisko koordynatora / pedagoga]. 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980885" y="352678"/>
            <a:ext cx="4056797" cy="3001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56"/>
              </a:lnSpc>
              <a:spcBef>
                <a:spcPct val="0"/>
              </a:spcBef>
            </a:pPr>
            <a:r>
              <a:rPr lang="en-US" sz="1683" b="1">
                <a:solidFill>
                  <a:srgbClr val="2B2929"/>
                </a:solidFill>
                <a:latin typeface="Helveticish Bold"/>
                <a:ea typeface="Helveticish Bold"/>
                <a:cs typeface="Helveticish Bold"/>
                <a:sym typeface="Helveticish Bold"/>
              </a:rPr>
              <a:t>Dołącz do nas!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265695" y="218025"/>
            <a:ext cx="6280599" cy="863582"/>
          </a:xfrm>
          <a:custGeom>
            <a:avLst/>
            <a:gdLst/>
            <a:ahLst/>
            <a:cxnLst/>
            <a:rect l="l" t="t" r="r" b="b"/>
            <a:pathLst>
              <a:path w="6280599" h="863582">
                <a:moveTo>
                  <a:pt x="0" y="0"/>
                </a:moveTo>
                <a:lnTo>
                  <a:pt x="6280599" y="0"/>
                </a:lnTo>
                <a:lnTo>
                  <a:pt x="6280599" y="863583"/>
                </a:lnTo>
                <a:lnTo>
                  <a:pt x="0" y="86358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-1955561" y="-467212"/>
            <a:ext cx="8129779" cy="8129779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EFAB55">
                <a:alpha val="3098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66675"/>
              <a:ext cx="660400" cy="669925"/>
            </a:xfrm>
            <a:prstGeom prst="rect">
              <a:avLst/>
            </a:prstGeom>
          </p:spPr>
          <p:txBody>
            <a:bodyPr lIns="13413" tIns="13413" rIns="13413" bIns="13413" rtlCol="0" anchor="ctr"/>
            <a:lstStyle/>
            <a:p>
              <a:pPr algn="ctr">
                <a:lnSpc>
                  <a:spcPts val="702"/>
                </a:lnSpc>
                <a:spcBef>
                  <a:spcPct val="0"/>
                </a:spcBef>
              </a:pPr>
              <a:endParaRPr/>
            </a:p>
          </p:txBody>
        </p:sp>
      </p:grpSp>
      <p:sp>
        <p:nvSpPr>
          <p:cNvPr id="6" name="TextBox 6"/>
          <p:cNvSpPr txBox="1"/>
          <p:nvPr/>
        </p:nvSpPr>
        <p:spPr>
          <a:xfrm>
            <a:off x="1326762" y="2876953"/>
            <a:ext cx="5825155" cy="720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99"/>
              </a:lnSpc>
            </a:pPr>
            <a:r>
              <a:rPr lang="en-US" sz="499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Dziękujemy!</a:t>
            </a:r>
          </a:p>
        </p:txBody>
      </p:sp>
      <p:sp>
        <p:nvSpPr>
          <p:cNvPr id="7" name="Freeform 7"/>
          <p:cNvSpPr/>
          <p:nvPr/>
        </p:nvSpPr>
        <p:spPr>
          <a:xfrm>
            <a:off x="6467780" y="1262583"/>
            <a:ext cx="6543370" cy="6052617"/>
          </a:xfrm>
          <a:custGeom>
            <a:avLst/>
            <a:gdLst/>
            <a:ahLst/>
            <a:cxnLst/>
            <a:rect l="l" t="t" r="r" b="b"/>
            <a:pathLst>
              <a:path w="6543370" h="6052617">
                <a:moveTo>
                  <a:pt x="0" y="0"/>
                </a:moveTo>
                <a:lnTo>
                  <a:pt x="6543370" y="0"/>
                </a:lnTo>
                <a:lnTo>
                  <a:pt x="6543370" y="6052617"/>
                </a:lnTo>
                <a:lnTo>
                  <a:pt x="0" y="605261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8" name="Freeform 8"/>
          <p:cNvSpPr/>
          <p:nvPr/>
        </p:nvSpPr>
        <p:spPr>
          <a:xfrm>
            <a:off x="0" y="314162"/>
            <a:ext cx="2680709" cy="2280736"/>
          </a:xfrm>
          <a:custGeom>
            <a:avLst/>
            <a:gdLst/>
            <a:ahLst/>
            <a:cxnLst/>
            <a:rect l="l" t="t" r="r" b="b"/>
            <a:pathLst>
              <a:path w="2680709" h="2280736">
                <a:moveTo>
                  <a:pt x="0" y="0"/>
                </a:moveTo>
                <a:lnTo>
                  <a:pt x="2680709" y="0"/>
                </a:lnTo>
                <a:lnTo>
                  <a:pt x="2680709" y="2280736"/>
                </a:lnTo>
                <a:lnTo>
                  <a:pt x="0" y="228073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  <a:ln cap="sq">
            <a:noFill/>
            <a:prstDash val="solid"/>
            <a:miter/>
          </a:ln>
        </p:spPr>
      </p:sp>
      <p:sp>
        <p:nvSpPr>
          <p:cNvPr id="9" name="TextBox 9"/>
          <p:cNvSpPr txBox="1"/>
          <p:nvPr/>
        </p:nvSpPr>
        <p:spPr>
          <a:xfrm>
            <a:off x="924209" y="3867670"/>
            <a:ext cx="5825155" cy="3232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59"/>
              </a:lnSpc>
            </a:pPr>
            <a:r>
              <a:rPr lang="en-US" sz="1899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Zapraszamy do wspólnego działania!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Niestandardowy</PresentationFormat>
  <Paragraphs>0</Paragraphs>
  <Slides>10</Slides>
  <Notes>8</Notes>
  <HiddenSlides>0</HiddenSlides>
  <MMClips>0</MMClips>
  <ScaleCrop>false</ScaleCrop>
  <HeadingPairs>
    <vt:vector size="4" baseType="variant">
      <vt:variant>
        <vt:lpstr>Motyw</vt:lpstr>
      </vt:variant>
      <vt:variant>
        <vt:i4>1</vt:i4>
      </vt:variant>
      <vt:variant>
        <vt:lpstr>Tytuły slajdów</vt:lpstr>
      </vt:variant>
      <vt:variant>
        <vt:i4>10</vt:i4>
      </vt:variant>
    </vt:vector>
  </HeadingPairs>
  <TitlesOfParts>
    <vt:vector size="11" baseType="lpstr">
      <vt:lpstr>Office Theme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dla uczniów i uczennic</dc:title>
  <cp:revision>2</cp:revision>
  <dcterms:created xsi:type="dcterms:W3CDTF">2006-08-16T00:00:00Z</dcterms:created>
  <dcterms:modified xsi:type="dcterms:W3CDTF">2026-08-31T15:40:14Z</dcterms:modified>
  <dc:identifier>DAGzr8sLCss</dc:identifier>
</cp:coreProperties>
</file>